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60" r:id="rId5"/>
    <p:sldId id="279" r:id="rId6"/>
    <p:sldId id="280" r:id="rId7"/>
    <p:sldId id="281" r:id="rId8"/>
    <p:sldId id="269" r:id="rId9"/>
    <p:sldId id="282" r:id="rId10"/>
    <p:sldId id="276" r:id="rId11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BFF"/>
    <a:srgbClr val="C7CDD7"/>
    <a:srgbClr val="000066"/>
    <a:srgbClr val="003366"/>
    <a:srgbClr val="327FBE"/>
    <a:srgbClr val="E5F6FB"/>
    <a:srgbClr val="AFF7FF"/>
    <a:srgbClr val="0091FE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>
        <p:scale>
          <a:sx n="73" d="100"/>
          <a:sy n="73" d="100"/>
        </p:scale>
        <p:origin x="-13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 smtClean="0"/>
            <a:t>Региональный уровень</a:t>
          </a:r>
          <a:endParaRPr lang="ru-RU" sz="1200" b="1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ru-RU" sz="1200" b="1" dirty="0" smtClean="0"/>
            <a:t>Уровень организации</a:t>
          </a:r>
          <a:endParaRPr lang="ru-RU" sz="1200" b="1" dirty="0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 custLinFactNeighborX="-973" custLinFactNeighborY="4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9FAC3-D779-4BBC-A719-A6DEF18610EB}" type="presOf" srcId="{CBB2EDB4-08BF-49DB-9282-C363CE23E3D0}" destId="{8064A9E2-4365-4891-A563-4210D9FE6047}" srcOrd="1" destOrd="0" presId="urn:microsoft.com/office/officeart/2005/8/layout/pyramid1"/>
    <dgm:cxn modelId="{8BF4CFD6-A6C9-42E6-8FFE-29E52631AC9B}" type="presOf" srcId="{8380A261-4409-4C6B-8A07-0D64C5422F6D}" destId="{3405B94A-B110-4EB0-B99D-680A85764021}" srcOrd="0" destOrd="0" presId="urn:microsoft.com/office/officeart/2005/8/layout/pyramid1"/>
    <dgm:cxn modelId="{B4588525-9615-458A-B195-165BE3B9D0E4}" type="presOf" srcId="{8380A261-4409-4C6B-8A07-0D64C5422F6D}" destId="{EB789FCB-B92C-4A52-BB06-4A95FA62001B}" srcOrd="1" destOrd="0" presId="urn:microsoft.com/office/officeart/2005/8/layout/pyramid1"/>
    <dgm:cxn modelId="{B8E0D1C2-9641-4D67-9886-38E95AE7D03E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0F943E3E-E2A1-4CD7-B16B-7A5C58C87575}" type="presOf" srcId="{F014B99B-BC0F-4D51-AA35-03139CBC5BDF}" destId="{47753778-DDCD-4F66-8671-0963E55AC1AB}" srcOrd="0" destOrd="0" presId="urn:microsoft.com/office/officeart/2005/8/layout/pyramid1"/>
    <dgm:cxn modelId="{C8F161AA-44F7-422D-A67D-C84BE5E9C2F7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042C474-BE7E-437C-8661-2042601C9F2D}" type="presOf" srcId="{CBB2EDB4-08BF-49DB-9282-C363CE23E3D0}" destId="{7099C5AD-A666-455F-9144-31509FAE35FB}" srcOrd="0" destOrd="0" presId="urn:microsoft.com/office/officeart/2005/8/layout/pyramid1"/>
    <dgm:cxn modelId="{01DBBFE3-1FD0-4565-9E53-5659D6F58615}" type="presParOf" srcId="{8C222443-D6D5-437E-8A06-7845FF64044F}" destId="{8E592AC7-B094-488F-86DE-8B46AA43A5F7}" srcOrd="0" destOrd="0" presId="urn:microsoft.com/office/officeart/2005/8/layout/pyramid1"/>
    <dgm:cxn modelId="{462DC505-B394-4F1D-9F37-332D037259F5}" type="presParOf" srcId="{8E592AC7-B094-488F-86DE-8B46AA43A5F7}" destId="{47753778-DDCD-4F66-8671-0963E55AC1AB}" srcOrd="0" destOrd="0" presId="urn:microsoft.com/office/officeart/2005/8/layout/pyramid1"/>
    <dgm:cxn modelId="{07B19AEA-77D4-4A3B-BE9A-715068864E8C}" type="presParOf" srcId="{8E592AC7-B094-488F-86DE-8B46AA43A5F7}" destId="{158BBE6D-1C8E-4142-827F-B1B32D20364B}" srcOrd="1" destOrd="0" presId="urn:microsoft.com/office/officeart/2005/8/layout/pyramid1"/>
    <dgm:cxn modelId="{12CC43C9-7C7C-4E10-8BA9-0BBE8AD6325A}" type="presParOf" srcId="{8C222443-D6D5-437E-8A06-7845FF64044F}" destId="{08609C55-E487-4600-AFD0-8994D3888F22}" srcOrd="1" destOrd="0" presId="urn:microsoft.com/office/officeart/2005/8/layout/pyramid1"/>
    <dgm:cxn modelId="{7CF886AA-192C-4B2E-8E2E-B4FD194918A5}" type="presParOf" srcId="{08609C55-E487-4600-AFD0-8994D3888F22}" destId="{7099C5AD-A666-455F-9144-31509FAE35FB}" srcOrd="0" destOrd="0" presId="urn:microsoft.com/office/officeart/2005/8/layout/pyramid1"/>
    <dgm:cxn modelId="{1ACCB444-0C82-48F7-B374-1FB19355019E}" type="presParOf" srcId="{08609C55-E487-4600-AFD0-8994D3888F22}" destId="{8064A9E2-4365-4891-A563-4210D9FE6047}" srcOrd="1" destOrd="0" presId="urn:microsoft.com/office/officeart/2005/8/layout/pyramid1"/>
    <dgm:cxn modelId="{902663B9-0AE3-46C0-8ED4-041F0382F4D6}" type="presParOf" srcId="{8C222443-D6D5-437E-8A06-7845FF64044F}" destId="{4E66420A-6794-4210-A8DC-A681DFE94B26}" srcOrd="2" destOrd="0" presId="urn:microsoft.com/office/officeart/2005/8/layout/pyramid1"/>
    <dgm:cxn modelId="{455F74C4-4159-453A-BA59-AF5DB613AA7C}" type="presParOf" srcId="{4E66420A-6794-4210-A8DC-A681DFE94B26}" destId="{3405B94A-B110-4EB0-B99D-680A85764021}" srcOrd="0" destOrd="0" presId="urn:microsoft.com/office/officeart/2005/8/layout/pyramid1"/>
    <dgm:cxn modelId="{80B0F575-85DE-4AA9-922A-1108EC838811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616299" y="87507"/>
          <a:ext cx="1632180" cy="1968218"/>
        </a:xfrm>
        <a:prstGeom prst="trapezoid">
          <a:avLst>
            <a:gd name="adj" fmla="val 5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уровень</a:t>
          </a:r>
          <a:endParaRPr lang="ru-RU" sz="1200" b="1" kern="1200" dirty="0"/>
        </a:p>
      </dsp:txBody>
      <dsp:txXfrm>
        <a:off x="1616299" y="87507"/>
        <a:ext cx="1632180" cy="1968218"/>
      </dsp:txXfrm>
    </dsp:sp>
    <dsp:sp modelId="{7099C5AD-A666-455F-9144-31509FAE35FB}">
      <dsp:nvSpPr>
        <dsp:cNvPr id="0" name=""/>
        <dsp:cNvSpPr/>
      </dsp:nvSpPr>
      <dsp:spPr>
        <a:xfrm>
          <a:off x="810247" y="1987290"/>
          <a:ext cx="3264361" cy="1968218"/>
        </a:xfrm>
        <a:prstGeom prst="trapezoid">
          <a:avLst>
            <a:gd name="adj" fmla="val 41463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Региональный уровень</a:t>
          </a:r>
          <a:endParaRPr lang="ru-RU" sz="1200" b="1" kern="1200" dirty="0"/>
        </a:p>
      </dsp:txBody>
      <dsp:txXfrm>
        <a:off x="1381510" y="1987290"/>
        <a:ext cx="2121835" cy="1968218"/>
      </dsp:txXfrm>
    </dsp:sp>
    <dsp:sp modelId="{3405B94A-B110-4EB0-B99D-680A85764021}">
      <dsp:nvSpPr>
        <dsp:cNvPr id="0" name=""/>
        <dsp:cNvSpPr/>
      </dsp:nvSpPr>
      <dsp:spPr>
        <a:xfrm>
          <a:off x="0" y="3917365"/>
          <a:ext cx="4896543" cy="1968218"/>
        </a:xfrm>
        <a:prstGeom prst="trapezoid">
          <a:avLst>
            <a:gd name="adj" fmla="val 41463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организации</a:t>
          </a:r>
          <a:endParaRPr lang="ru-RU" sz="1200" b="1" kern="1200" dirty="0"/>
        </a:p>
      </dsp:txBody>
      <dsp:txXfrm>
        <a:off x="856895" y="3917365"/>
        <a:ext cx="3182752" cy="196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ramelka.029@bk.ru" TargetMode="External"/><Relationship Id="rId2" Type="http://schemas.openxmlformats.org/officeDocument/2006/relationships/hyperlink" Target="http://karamelka29.kuz-edu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670086" cy="175432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птимизация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заполнения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обработки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табелей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посещаемости</a:t>
            </a:r>
            <a:r>
              <a:rPr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 err="1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dirty="0" smtClean="0">
                <a:latin typeface="Times New Roman" pitchFamily="18" charset="0"/>
                <a:cs typeface="Times New Roman" pitchFamily="18" charset="0"/>
              </a:rPr>
              <a:t>МБДОУ ДСКВ №29 "</a:t>
            </a:r>
            <a:r>
              <a:rPr b="1" dirty="0" err="1" smtClean="0">
                <a:latin typeface="Times New Roman" pitchFamily="18" charset="0"/>
                <a:cs typeface="Times New Roman" pitchFamily="18" charset="0"/>
              </a:rPr>
              <a:t>Карамелька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41168"/>
            <a:ext cx="3308732" cy="107721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hlinkClick r:id="rId2"/>
              </a:rPr>
              <a:t>karamelka29.kuz-edu.ru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E-mail: </a:t>
            </a:r>
            <a:r>
              <a:rPr lang="en-US" sz="2000" dirty="0">
                <a:hlinkClick r:id="rId3"/>
              </a:rPr>
              <a:t>karamelka.029@bk.ru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126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31840" y="1340768"/>
            <a:ext cx="4104457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400" b="1" dirty="0" err="1" smtClean="0"/>
              <a:t>Тартыкова</a:t>
            </a:r>
            <a:r>
              <a:rPr lang="ru-RU" sz="1400" b="1" dirty="0" smtClean="0"/>
              <a:t> Оксана Викторовна- старший </a:t>
            </a:r>
            <a:r>
              <a:rPr lang="ru-RU" sz="1400" b="1" dirty="0" err="1" smtClean="0"/>
              <a:t>воспитатель-МБДОУ</a:t>
            </a:r>
            <a:r>
              <a:rPr lang="ru-RU" sz="1400" b="1" dirty="0" smtClean="0"/>
              <a:t> ДСКВ № 29 «Карамелька»</a:t>
            </a:r>
          </a:p>
          <a:p>
            <a:pPr lvl="0" algn="l">
              <a:lnSpc>
                <a:spcPct val="115000"/>
              </a:lnSpc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Лиханова</a:t>
            </a:r>
            <a:r>
              <a:rPr lang="ru-RU" sz="1400" b="1" dirty="0" smtClean="0"/>
              <a:t> Наталья Ивановна-воспитатель- МБДОУ ДСКВ № 29 «Карамелька»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3573016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Ивлева Светлана Афанасьевна-воспитатель- МБДОУ ДСКВ № 29 «Карамелька»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Семёнова Ирина Николаевна -воспитатель- МБДОУ ДСКВ № 29 «Карамелька»</a:t>
            </a:r>
            <a:endParaRPr lang="ru-RU" sz="14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0" y="227687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71600" y="4869160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Южанина Ангелина Матвеевна-воспитатель- МБДОУ ДСКВ № 29 «Карамелька»</a:t>
            </a:r>
            <a:endParaRPr lang="ru-RU" sz="14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6916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64088" y="3645024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Пеняйкина</a:t>
            </a:r>
            <a:r>
              <a:rPr lang="ru-RU" sz="1400" b="1" dirty="0" smtClean="0"/>
              <a:t> Олеся Сергеевна-воспитатель- МБДОУ ДСКВ № 29 «Карамелька»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43600" y="4797152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Мащенко Лилия Владимировна-воспитатель- МБДОУ ДСКВ № 29 «Карамелька»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161" y="116633"/>
            <a:ext cx="3497047" cy="669162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15" t="18598" r="6519" b="8699"/>
          <a:stretch>
            <a:fillRect/>
          </a:stretch>
        </p:blipFill>
        <p:spPr bwMode="auto">
          <a:xfrm>
            <a:off x="0" y="1268760"/>
            <a:ext cx="9144000" cy="543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61562516"/>
              </p:ext>
            </p:extLst>
          </p:nvPr>
        </p:nvGraphicFramePr>
        <p:xfrm>
          <a:off x="4067944" y="764704"/>
          <a:ext cx="489654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1268760"/>
            <a:ext cx="38164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Временные потери при составлении табеля посещаемости;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Необходимость ручного подсчета данных;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Допущения воспитателями ошибок при подсчете данных в табеле посещаемости;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тиражирование бланков.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5580112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6300192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6948264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7596336" y="6165304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82" y="1732733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/>
              <a:t>Воспитатель</a:t>
            </a:r>
          </a:p>
          <a:p>
            <a:pPr>
              <a:defRPr/>
            </a:pPr>
            <a:endParaRPr lang="ru-RU" sz="1100" dirty="0" smtClean="0"/>
          </a:p>
          <a:p>
            <a:pPr algn="ctr">
              <a:defRPr/>
            </a:pPr>
            <a:r>
              <a:rPr lang="ru-RU" sz="1100" dirty="0" smtClean="0"/>
              <a:t>Ежедневное заполнение табеля посещаемости в группе</a:t>
            </a:r>
            <a:endParaRPr lang="ru-RU" sz="1100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(60  </a:t>
            </a:r>
            <a:r>
              <a:rPr lang="ru-RU" sz="11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360040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816" y="1321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361418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16470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5293" y="1711758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strike="sngStrike" dirty="0"/>
          </a:p>
          <a:p>
            <a:pPr algn="ctr">
              <a:defRPr/>
            </a:pPr>
            <a:r>
              <a:rPr lang="ru-RU" sz="1100" dirty="0" smtClean="0"/>
              <a:t>Ручной подсчет данных в конце месяца.</a:t>
            </a:r>
          </a:p>
          <a:p>
            <a:pPr algn="ctr">
              <a:defRPr/>
            </a:pPr>
            <a:r>
              <a:rPr lang="ru-RU" sz="1100" dirty="0"/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( 120  мин.)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0344" y="1724016"/>
            <a:ext cx="202107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Ежедневное заполнение табеля посещаемости в мед. кабинете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(20 мин</a:t>
            </a:r>
            <a:r>
              <a:rPr lang="ru-RU" sz="1100" dirty="0">
                <a:solidFill>
                  <a:schemeClr val="tx1"/>
                </a:solidFill>
              </a:rPr>
              <a:t>.)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85293" y="13359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6100" y="137237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6376" y="1700808"/>
            <a:ext cx="35719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188640"/>
            <a:ext cx="7773272" cy="135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процесса заполнения и обработки табелей посещаемости детей»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3501008"/>
            <a:ext cx="3387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200 </a:t>
            </a: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мин.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395536" y="5229200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323528" y="5589240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323528" y="5949280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Пятно 1 22"/>
          <p:cNvSpPr/>
          <p:nvPr/>
        </p:nvSpPr>
        <p:spPr>
          <a:xfrm>
            <a:off x="323528" y="6309320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Пятно 1 24"/>
          <p:cNvSpPr/>
          <p:nvPr/>
        </p:nvSpPr>
        <p:spPr>
          <a:xfrm>
            <a:off x="4283968" y="1340768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7020272" y="1412776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Пятно 1 27"/>
          <p:cNvSpPr/>
          <p:nvPr/>
        </p:nvSpPr>
        <p:spPr>
          <a:xfrm>
            <a:off x="7596336" y="1412776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584" y="51571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Временные потери при составлении табеля посещаемости;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Необходимость ручного подсчета данных;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Допущения воспитателями ошибок при подсчете данных в табеле посещаемости;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тиражирование бланков.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1547664" y="1340768"/>
            <a:ext cx="347637" cy="3476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6444208" y="1412776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Пятно 1 32"/>
          <p:cNvSpPr/>
          <p:nvPr/>
        </p:nvSpPr>
        <p:spPr>
          <a:xfrm>
            <a:off x="4788024" y="1412776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1979712" y="1412776"/>
            <a:ext cx="500066" cy="285752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2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/>
              <a:t>Анализ проблем процесса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2042030"/>
            <a:ext cx="3111953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07904" y="1988840"/>
            <a:ext cx="2944813" cy="3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Переход к электронному заполнению табеля</a:t>
            </a:r>
            <a:endParaRPr lang="ru-RU" altLang="ru-RU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40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0" y="2780928"/>
            <a:ext cx="3478213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Допущения воспитателями ошибок при подсчете данных в табеле посещаемости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20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179512" y="3501008"/>
            <a:ext cx="3281362" cy="3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на тиражирование бланков.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79912" y="2852936"/>
            <a:ext cx="3000396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Автоматизированное составление отчётов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79912" y="3573016"/>
            <a:ext cx="3000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форму</a:t>
            </a: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251520" y="2060848"/>
            <a:ext cx="3168650" cy="3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 ручного подсчета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5829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8082" y="1732733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100" dirty="0" smtClean="0"/>
              <a:t>Воспитатель</a:t>
            </a:r>
          </a:p>
          <a:p>
            <a:pPr>
              <a:defRPr/>
            </a:pPr>
            <a:endParaRPr lang="ru-RU" sz="1100" dirty="0" smtClean="0"/>
          </a:p>
          <a:p>
            <a:pPr algn="ctr">
              <a:defRPr/>
            </a:pPr>
            <a:r>
              <a:rPr lang="ru-RU" sz="1100" dirty="0" smtClean="0"/>
              <a:t>Ежедневное заполнение табеля посещаемости в группе</a:t>
            </a:r>
            <a:endParaRPr lang="ru-RU" sz="1100" dirty="0"/>
          </a:p>
          <a:p>
            <a:pPr algn="ctr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(60  </a:t>
            </a:r>
            <a:r>
              <a:rPr lang="ru-RU" sz="1100" dirty="0">
                <a:solidFill>
                  <a:schemeClr val="tx1"/>
                </a:solidFill>
              </a:rPr>
              <a:t>мин.)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360040" cy="121444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816" y="1321264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361418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816470" y="2165156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5293" y="1711758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strike="sngStrike" dirty="0"/>
          </a:p>
          <a:p>
            <a:pPr algn="ctr">
              <a:defRPr/>
            </a:pPr>
            <a:r>
              <a:rPr lang="ru-RU" sz="1100" dirty="0" smtClean="0"/>
              <a:t>Автоматизированный подсчет данных в конце месяца.</a:t>
            </a:r>
          </a:p>
          <a:p>
            <a:pPr algn="ctr">
              <a:defRPr/>
            </a:pPr>
            <a:r>
              <a:rPr lang="ru-RU" sz="1100" dirty="0"/>
              <a:t>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(30мин.)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0344" y="1724016"/>
            <a:ext cx="202107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Воспитатель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Ежедневное заполнение табеля посещаемости в мед. кабинете</a:t>
            </a: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(20 мин</a:t>
            </a:r>
            <a:r>
              <a:rPr lang="ru-RU" sz="1100" dirty="0">
                <a:solidFill>
                  <a:schemeClr val="tx1"/>
                </a:solidFill>
              </a:rPr>
              <a:t>.)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85293" y="133599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3</a:t>
            </a:r>
            <a:endParaRPr lang="ru-RU" sz="9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6100" y="1372371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2</a:t>
            </a:r>
            <a:endParaRPr lang="ru-RU" sz="9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6376" y="1700808"/>
            <a:ext cx="357190" cy="1357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188640"/>
            <a:ext cx="7773272" cy="135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процесса заполнения и обработки табелей посещаемости детей»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816" y="4581128"/>
            <a:ext cx="3387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 (время протекания процесса) </a:t>
            </a:r>
            <a:r>
              <a:rPr lang="ru-RU" sz="1600" b="1" dirty="0" smtClean="0">
                <a:solidFill>
                  <a:srgbClr val="C00000"/>
                </a:solidFill>
                <a:cs typeface="Arial" charset="0"/>
              </a:rPr>
              <a:t>110 </a:t>
            </a:r>
            <a:r>
              <a:rPr lang="ru-RU" sz="1600" b="1" dirty="0">
                <a:solidFill>
                  <a:srgbClr val="C00000"/>
                </a:solidFill>
                <a:cs typeface="Arial" charset="0"/>
              </a:rPr>
              <a:t>мин.</a:t>
            </a:r>
          </a:p>
        </p:txBody>
      </p:sp>
    </p:spTree>
    <p:extLst>
      <p:ext uri="{BB962C8B-B14F-4D97-AF65-F5344CB8AC3E}">
        <p14:creationId xmlns:p14="http://schemas.microsoft.com/office/powerpoint/2010/main" val="1642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39929" y="116632"/>
            <a:ext cx="2983894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«Было»</a:t>
            </a:r>
            <a:endParaRPr lang="ru-RU" dirty="0"/>
          </a:p>
        </p:txBody>
      </p:sp>
      <p:pic>
        <p:nvPicPr>
          <p:cNvPr id="1026" name="Picture 2" descr="C:\Users\Маргарита\Downloads\WhatsApp Image 2021-11-23 at 19.19.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942"/>
            <a:ext cx="378041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гарита\Downloads\WhatsApp Image 2021-11-23 at 19.19.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19942"/>
            <a:ext cx="386079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39929" y="116632"/>
            <a:ext cx="2983894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Стало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6" name="Picture 2" descr="C:\Users\Маргарита\Downloads\WhatsApp Image 2021-11-23 at 19.19.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942"/>
            <a:ext cx="378041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гарита\Downloads\WhatsApp Image 2021-11-23 at 19.19.23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519943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11162</TotalTime>
  <Words>343</Words>
  <Application>Microsoft Office PowerPoint</Application>
  <PresentationFormat>Экран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Оптимизация процесса заполнения и обработки табелей посещаемости детей</vt:lpstr>
      <vt:lpstr>Команда проекта</vt:lpstr>
      <vt:lpstr>Паспорт проекта  </vt:lpstr>
      <vt:lpstr>Пирамида проблем</vt:lpstr>
      <vt:lpstr>Презентация PowerPoint</vt:lpstr>
      <vt:lpstr>Анализ проблем процесса  </vt:lpstr>
      <vt:lpstr>Презентация PowerPoint</vt:lpstr>
      <vt:lpstr>Визуализация  «Было»</vt:lpstr>
      <vt:lpstr>Визуализация  «Стало» </vt:lpstr>
      <vt:lpstr>Приглашаем 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 Windows</cp:lastModifiedBy>
  <cp:revision>657</cp:revision>
  <cp:lastPrinted>2019-02-18T01:46:55Z</cp:lastPrinted>
  <dcterms:created xsi:type="dcterms:W3CDTF">2007-01-29T08:57:19Z</dcterms:created>
  <dcterms:modified xsi:type="dcterms:W3CDTF">2022-01-19T01:08:03Z</dcterms:modified>
</cp:coreProperties>
</file>